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352" r:id="rId3"/>
    <p:sldId id="353" r:id="rId4"/>
    <p:sldId id="351" r:id="rId5"/>
    <p:sldId id="342" r:id="rId6"/>
    <p:sldId id="354" r:id="rId7"/>
  </p:sldIdLst>
  <p:sldSz cx="12192000" cy="6858000"/>
  <p:notesSz cx="7010400" cy="92964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e Luis Trejo Porras" initials="JLTP" lastIdx="10" clrIdx="0">
    <p:extLst>
      <p:ext uri="{19B8F6BF-5375-455C-9EA6-DF929625EA0E}">
        <p15:presenceInfo xmlns:p15="http://schemas.microsoft.com/office/powerpoint/2012/main" userId="S-1-5-21-746137067-1454471165-725345543-31930" providerId="AD"/>
      </p:ext>
    </p:extLst>
  </p:cmAuthor>
  <p:cmAuthor id="2" name="Jose Guadalupe Chavez Godinez" initials="JGCG" lastIdx="3" clrIdx="1">
    <p:extLst>
      <p:ext uri="{19B8F6BF-5375-455C-9EA6-DF929625EA0E}">
        <p15:presenceInfo xmlns:p15="http://schemas.microsoft.com/office/powerpoint/2012/main" userId="S-1-5-21-746137067-1454471165-725345543-13619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99"/>
    <a:srgbClr val="A42044"/>
    <a:srgbClr val="0000FF"/>
    <a:srgbClr val="BB91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71"/>
  </p:normalViewPr>
  <p:slideViewPr>
    <p:cSldViewPr snapToGrid="0" snapToObjects="1" showGuides="1">
      <p:cViewPr varScale="1">
        <p:scale>
          <a:sx n="112" d="100"/>
          <a:sy n="112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423F5083-F172-4796-B6ED-B917BA5DA484}" type="datetimeFigureOut">
              <a:rPr lang="es-MX" smtClean="0"/>
              <a:t>23/07/19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82C950A9-5F18-4004-B12F-630C10F918C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738309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89B2B4-7A31-4AE6-8FFA-50D99B106667}" type="datetimeFigureOut">
              <a:rPr lang="es-MX" smtClean="0"/>
              <a:t>23/07/19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3247A6-9F24-4742-B707-8A636A5CD3A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7131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247A6-9F24-4742-B707-8A636A5CD3AD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2315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CF2FE-3CD8-C54F-AA42-A9985F1E3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16704F-050F-234F-9E6B-A755EA3AFC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87B968-B1C8-E94B-8F01-9C36CD03C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09841-FCC8-4A3E-B33B-44F06C78915A}" type="datetime1">
              <a:rPr lang="es-MX" smtClean="0"/>
              <a:t>23/07/19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98F6B27-3249-5841-BCEA-79F6CB0BB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734D83-25B3-9449-836C-4F7920864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23222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3A9DF-77F0-6048-9009-DEC3F66CC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8364001-8671-1249-9E8E-161FCE983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2B25FD-935E-AB49-9B80-3806F909B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12C74-EC02-4EA2-BDFA-DD0CF42D6F1D}" type="datetime1">
              <a:rPr lang="es-MX" smtClean="0"/>
              <a:t>23/07/19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72C007-2062-7D44-B4F0-C73852865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B20252-3542-2E43-B809-B48F42E8B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47855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5836DA2-C657-CD49-87AA-77870AFB41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08B7AE9-2AD3-6A4F-A992-2FD89BDFA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DBED60-CBF8-C646-AC80-AA4CB0564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B2A11-C314-4023-9258-622C2036BA5F}" type="datetime1">
              <a:rPr lang="es-MX" smtClean="0"/>
              <a:t>23/07/19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A9E9C7-73D2-884A-8F15-9B014DE50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88E4D3-003D-6844-B909-B330F9E01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77835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19B093-6ACC-B942-9575-DACB36EE8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602675-6872-3340-BE11-8C8970E53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6EEDA3-10D0-C741-85A8-238D56A34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952B7-AB37-4999-9E87-7F2798F7A9FA}" type="datetime1">
              <a:rPr lang="es-MX" smtClean="0"/>
              <a:t>23/07/19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E3BCD1-9CD9-3645-8788-3600595B4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03F439-F124-6A48-A4AC-1E3C061BC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937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5793A-1069-EC45-94BE-400401D8D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E6442D-8E2A-DE42-83D3-6121763DF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10AD9B-D548-BF41-B7B8-73D3ABAA4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83741-4ACF-42AA-89D6-A3918B988F5E}" type="datetime1">
              <a:rPr lang="es-MX" smtClean="0"/>
              <a:t>23/07/19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20DCE1-4D9F-3B47-B8DA-A8503E91D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C46889-674A-F845-8E9C-6EFFA730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6189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00B751-48F7-8A46-9710-1C315F3E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91B9FB-B8D5-5240-AA30-C14AC04769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CBF6FFD-05B8-8647-B275-8393B17B0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1C54F7C-885F-D74D-903D-2BB78D207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C43C1-63D7-42A0-90FE-A443B119EB6E}" type="datetime1">
              <a:rPr lang="es-MX" smtClean="0"/>
              <a:t>23/07/19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CE594EF-4154-B643-82D2-FCF927E18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05DD06-BB18-FD40-BBD2-C0695CB93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7937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30F639-5B70-C74B-BDF2-4A48AAC87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2A167CB-FE86-AF4B-A901-873847EE8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32BC23-663F-E047-986C-76E8A98D5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5F6C746-81CB-674F-8A2B-29E36B409F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8A85789-B120-5E41-B05F-108F75FFCD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83A6317-FD3A-334C-9B0C-8817BC16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F7AA26-C467-43AD-8822-8EE522C59C0A}" type="datetime1">
              <a:rPr lang="es-MX" smtClean="0"/>
              <a:t>23/07/19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7885F00-9E97-FB45-A4FF-223980533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1201233-C122-454E-922D-CAB511E2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7331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1C0BD7-4533-ED44-BA92-776C8B8F5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710400D-8B20-AB4C-A027-7D8C14717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B2411-7D21-4EE5-8A1E-D59BBF5D7A4D}" type="datetime1">
              <a:rPr lang="es-MX" smtClean="0"/>
              <a:t>23/07/19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6EE61B6-FE35-7D4D-909D-6363F54EC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F7DB399-5C6C-1641-9F57-5CBF3E42C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2322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BCDBF4A-81E1-3F42-B6CD-DA0A7D854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36B5B-FF4F-4644-86A8-A725BCEE310A}" type="datetime1">
              <a:rPr lang="es-MX" smtClean="0"/>
              <a:t>23/07/19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2E87B90-9C5F-9341-B826-A54EE5702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6793BE6-0B2A-F34B-8199-21029FE1D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1005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519823-B775-124A-937D-5247B72D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8E81C1-4100-AA41-938F-60F874914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78C00D8-B5DB-7E4D-B650-602BA41C70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D0FCEBF-4898-2241-A914-3EAC5295B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44662-9C43-41F8-8329-271BF7449CFE}" type="datetime1">
              <a:rPr lang="es-MX" smtClean="0"/>
              <a:t>23/07/19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C00A8D2-AB6A-8443-B27B-AC1A60633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37099C6-BA19-4547-A85D-C32B04B60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4735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654BF2-E9D3-3249-9EB5-B859B2AA0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0C22EE4-3516-9F4A-A648-BEBF999B09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16709A3-E266-1649-B4E3-FE32524D5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2C833F9-EF8F-694D-89EA-1692EE48B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67040-20AF-486D-ADAA-B4809D9C7215}" type="datetime1">
              <a:rPr lang="es-MX" smtClean="0"/>
              <a:t>23/07/19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38F259B-5FC4-C64E-954A-DE8E017E2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58FE56-310E-3240-9F84-9FE0300D0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2659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6AD37EA-F72A-8746-8F99-59B059AF9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CFD9292-4ADB-A145-8CB2-1C42ACF43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4A1A2C-5673-FE49-A025-995CF91FDF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1DC9C-1280-4754-87C0-11ABEFCB2F7A}" type="datetime1">
              <a:rPr lang="es-MX" smtClean="0"/>
              <a:t>23/07/19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6C3E85-0C22-A746-87B3-6C4A66E0A3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B58656-4552-F04E-B0F1-EF39FF348B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7D839-AD8B-9F49-9D1F-410721A2F06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9180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1CA2F3F6-20B1-8646-B297-22CCA9DBBADA}"/>
              </a:ext>
            </a:extLst>
          </p:cNvPr>
          <p:cNvSpPr txBox="1">
            <a:spLocks/>
          </p:cNvSpPr>
          <p:nvPr/>
        </p:nvSpPr>
        <p:spPr>
          <a:xfrm>
            <a:off x="1523999" y="811641"/>
            <a:ext cx="9794789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3200" b="1" dirty="0">
                <a:solidFill>
                  <a:srgbClr val="A42044"/>
                </a:solidFill>
                <a:latin typeface="Adobe Caslon Pro" panose="0205050205050A020403" pitchFamily="18" charset="0"/>
              </a:rPr>
              <a:t>“Eficiencia recaudatoria de IVA e ISR</a:t>
            </a:r>
            <a:r>
              <a:rPr lang="es-MX" sz="3600" b="1" dirty="0">
                <a:solidFill>
                  <a:srgbClr val="A42044"/>
                </a:solidFill>
                <a:latin typeface="Adobe Caslon Pro" panose="0205050205050A020403" pitchFamily="18" charset="0"/>
              </a:rPr>
              <a:t>”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1CA2F3F6-20B1-8646-B297-22CCA9DBBADA}"/>
              </a:ext>
            </a:extLst>
          </p:cNvPr>
          <p:cNvSpPr txBox="1">
            <a:spLocks/>
          </p:cNvSpPr>
          <p:nvPr/>
        </p:nvSpPr>
        <p:spPr>
          <a:xfrm>
            <a:off x="1198605" y="3513667"/>
            <a:ext cx="9794789" cy="4475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dirty="0">
                <a:solidFill>
                  <a:srgbClr val="BB9157"/>
                </a:solidFill>
                <a:latin typeface="Bookman Old Style" panose="02050604050505020204" pitchFamily="18" charset="0"/>
              </a:rPr>
              <a:t>11 de julio 2019</a:t>
            </a:r>
          </a:p>
        </p:txBody>
      </p:sp>
    </p:spTree>
    <p:extLst>
      <p:ext uri="{BB962C8B-B14F-4D97-AF65-F5344CB8AC3E}">
        <p14:creationId xmlns:p14="http://schemas.microsoft.com/office/powerpoint/2010/main" val="1044216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D39C6D7A-B638-9044-AD21-C8E4BC34FB5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6838" y="9724"/>
            <a:ext cx="10515600" cy="806450"/>
          </a:xfrm>
        </p:spPr>
        <p:txBody>
          <a:bodyPr>
            <a:normAutofit/>
          </a:bodyPr>
          <a:lstStyle/>
          <a:p>
            <a:r>
              <a:rPr lang="es-MX" sz="3600" dirty="0">
                <a:solidFill>
                  <a:srgbClr val="A42044"/>
                </a:solidFill>
                <a:latin typeface="Adobe Caslon Pro" panose="0205050205050A020403" pitchFamily="18" charset="0"/>
              </a:rPr>
              <a:t>3. Evolución de recaudación bruta de IVA e ISR</a:t>
            </a:r>
          </a:p>
        </p:txBody>
      </p:sp>
      <p:cxnSp>
        <p:nvCxnSpPr>
          <p:cNvPr id="11" name="Conector recto 10"/>
          <p:cNvCxnSpPr/>
          <p:nvPr/>
        </p:nvCxnSpPr>
        <p:spPr>
          <a:xfrm>
            <a:off x="324056" y="607626"/>
            <a:ext cx="1151601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FF50D-3689-1244-9C89-9D806455B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99B809-0095-034C-986A-450433ECF4F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462" y="647121"/>
            <a:ext cx="11083636" cy="588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46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D39C6D7A-B638-9044-AD21-C8E4BC34FB5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6838" y="9724"/>
            <a:ext cx="10515600" cy="806450"/>
          </a:xfrm>
        </p:spPr>
        <p:txBody>
          <a:bodyPr>
            <a:normAutofit/>
          </a:bodyPr>
          <a:lstStyle/>
          <a:p>
            <a:r>
              <a:rPr lang="es-MX" sz="3600" dirty="0">
                <a:solidFill>
                  <a:srgbClr val="A42044"/>
                </a:solidFill>
                <a:latin typeface="Adobe Caslon Pro" panose="0205050205050A020403" pitchFamily="18" charset="0"/>
              </a:rPr>
              <a:t>Recaudación bruta acumulada</a:t>
            </a:r>
          </a:p>
        </p:txBody>
      </p:sp>
      <p:cxnSp>
        <p:nvCxnSpPr>
          <p:cNvPr id="11" name="Conector recto 10"/>
          <p:cNvCxnSpPr/>
          <p:nvPr/>
        </p:nvCxnSpPr>
        <p:spPr>
          <a:xfrm>
            <a:off x="324056" y="607626"/>
            <a:ext cx="1151601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B5C1FCEC-6723-0C4B-84CC-073059F0F8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293860"/>
              </p:ext>
            </p:extLst>
          </p:nvPr>
        </p:nvGraphicFramePr>
        <p:xfrm>
          <a:off x="1194411" y="3596321"/>
          <a:ext cx="9803178" cy="1799128"/>
        </p:xfrm>
        <a:graphic>
          <a:graphicData uri="http://schemas.openxmlformats.org/drawingml/2006/table">
            <a:tbl>
              <a:tblPr/>
              <a:tblGrid>
                <a:gridCol w="1000114">
                  <a:extLst>
                    <a:ext uri="{9D8B030D-6E8A-4147-A177-3AD203B41FA5}">
                      <a16:colId xmlns:a16="http://schemas.microsoft.com/office/drawing/2014/main" val="3529628575"/>
                    </a:ext>
                  </a:extLst>
                </a:gridCol>
                <a:gridCol w="2764145">
                  <a:extLst>
                    <a:ext uri="{9D8B030D-6E8A-4147-A177-3AD203B41FA5}">
                      <a16:colId xmlns:a16="http://schemas.microsoft.com/office/drawing/2014/main" val="2221023112"/>
                    </a:ext>
                  </a:extLst>
                </a:gridCol>
                <a:gridCol w="2012973">
                  <a:extLst>
                    <a:ext uri="{9D8B030D-6E8A-4147-A177-3AD203B41FA5}">
                      <a16:colId xmlns:a16="http://schemas.microsoft.com/office/drawing/2014/main" val="3015816365"/>
                    </a:ext>
                  </a:extLst>
                </a:gridCol>
                <a:gridCol w="2012973">
                  <a:extLst>
                    <a:ext uri="{9D8B030D-6E8A-4147-A177-3AD203B41FA5}">
                      <a16:colId xmlns:a16="http://schemas.microsoft.com/office/drawing/2014/main" val="2246006564"/>
                    </a:ext>
                  </a:extLst>
                </a:gridCol>
                <a:gridCol w="2012973">
                  <a:extLst>
                    <a:ext uri="{9D8B030D-6E8A-4147-A177-3AD203B41FA5}">
                      <a16:colId xmlns:a16="http://schemas.microsoft.com/office/drawing/2014/main" val="2755424522"/>
                    </a:ext>
                  </a:extLst>
                </a:gridCol>
              </a:tblGrid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Montserrat"/>
                        </a:rPr>
                        <a:t>IVA + ISR</a:t>
                      </a:r>
                    </a:p>
                  </a:txBody>
                  <a:tcPr marL="100584" marR="100584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71430"/>
                  </a:ext>
                </a:extLst>
              </a:tr>
              <a:tr h="2528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2018</a:t>
                      </a:r>
                    </a:p>
                  </a:txBody>
                  <a:tcPr marL="15342" marR="15342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2019</a:t>
                      </a:r>
                    </a:p>
                  </a:txBody>
                  <a:tcPr marL="15342" marR="1534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absoluto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porcentual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(%)</a:t>
                      </a:r>
                    </a:p>
                  </a:txBody>
                  <a:tcPr marL="15342" marR="1534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6759574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339,633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342,759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3,126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0.92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328568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Febrero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612,014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619,560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7,546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1.23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2141107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Marzo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911,145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924,249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13,104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1.44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3980419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Abril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1,283,801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1,306,601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22,800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1.78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3665649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Mayo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1,582,777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1,589,122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6,344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0.4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2264470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Junio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1,893,496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1,879,975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-13,522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-0.71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9132051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F80CDC2F-0257-4348-8FCA-83EF8FD124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349784"/>
              </p:ext>
            </p:extLst>
          </p:nvPr>
        </p:nvGraphicFramePr>
        <p:xfrm>
          <a:off x="1194411" y="1205529"/>
          <a:ext cx="9803178" cy="2330791"/>
        </p:xfrm>
        <a:graphic>
          <a:graphicData uri="http://schemas.openxmlformats.org/drawingml/2006/table">
            <a:tbl>
              <a:tblPr/>
              <a:tblGrid>
                <a:gridCol w="1000114">
                  <a:extLst>
                    <a:ext uri="{9D8B030D-6E8A-4147-A177-3AD203B41FA5}">
                      <a16:colId xmlns:a16="http://schemas.microsoft.com/office/drawing/2014/main" val="796599664"/>
                    </a:ext>
                  </a:extLst>
                </a:gridCol>
                <a:gridCol w="1066622">
                  <a:extLst>
                    <a:ext uri="{9D8B030D-6E8A-4147-A177-3AD203B41FA5}">
                      <a16:colId xmlns:a16="http://schemas.microsoft.com/office/drawing/2014/main" val="2526343887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621403250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795749021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396202813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1759444241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2751166317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1873292398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293745406"/>
                    </a:ext>
                  </a:extLst>
                </a:gridCol>
              </a:tblGrid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RECAUDACIÓN BRUTA DE IVA E ISR</a:t>
                      </a:r>
                    </a:p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(MDP de 2019)</a:t>
                      </a:r>
                    </a:p>
                  </a:txBody>
                  <a:tcPr marL="83127" marR="83127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7046775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Montserrat"/>
                        </a:rPr>
                        <a:t>IVA</a:t>
                      </a:r>
                    </a:p>
                  </a:txBody>
                  <a:tcPr marL="83127" marR="83127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Montserrat"/>
                        </a:rPr>
                        <a:t>ISR</a:t>
                      </a:r>
                    </a:p>
                  </a:txBody>
                  <a:tcPr marL="83127" marR="83127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38280"/>
                  </a:ext>
                </a:extLst>
              </a:tr>
              <a:tr h="4375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2018</a:t>
                      </a:r>
                    </a:p>
                  </a:txBody>
                  <a:tcPr marL="8083" marR="8083" marT="889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2019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absoluto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porcentual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(%)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2018</a:t>
                      </a:r>
                    </a:p>
                  </a:txBody>
                  <a:tcPr marL="8083" marR="8083" marT="889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2019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absoluto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porcentual (%)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556396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154,534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157,634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3,101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2.01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185,099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185,125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0.01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8923394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Febrero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286,045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288,238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2,193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0.77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325,969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331,322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5,353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1.64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242635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 a Marzo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410,148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417,107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6,959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1.70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500,997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507,142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6,145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1.23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1677386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 a Abril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546,827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549,515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2,688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0.49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736,974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757,086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20,112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2.73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832690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 a Mayo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692,287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689,288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-2,999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-0.43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890,491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899,834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9,343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1.05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502193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Junio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839,452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820,257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-19,196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-2.29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1,054,044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1,059,718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5,674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Montserrat"/>
                          <a:ea typeface="+mn-ea"/>
                          <a:cs typeface="+mn-cs"/>
                        </a:rPr>
                        <a:t>0.54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85551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6434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246D576-60A8-214C-BE94-96B1A0923A35}"/>
              </a:ext>
            </a:extLst>
          </p:cNvPr>
          <p:cNvSpPr txBox="1">
            <a:spLocks/>
          </p:cNvSpPr>
          <p:nvPr/>
        </p:nvSpPr>
        <p:spPr>
          <a:xfrm>
            <a:off x="338780" y="0"/>
            <a:ext cx="10515600" cy="806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800" dirty="0">
                <a:solidFill>
                  <a:srgbClr val="A42044"/>
                </a:solidFill>
                <a:latin typeface="Adobe Caslon Pro" panose="0205050205050A020403" pitchFamily="18" charset="0"/>
              </a:rPr>
              <a:t>4. Devoluciones y compensaciones de IVA e ISR acumulado</a:t>
            </a:r>
          </a:p>
        </p:txBody>
      </p:sp>
      <p:cxnSp>
        <p:nvCxnSpPr>
          <p:cNvPr id="5" name="Conector recto 6">
            <a:extLst>
              <a:ext uri="{FF2B5EF4-FFF2-40B4-BE49-F238E27FC236}">
                <a16:creationId xmlns:a16="http://schemas.microsoft.com/office/drawing/2014/main" id="{31F9A4D2-C8A8-7B48-B71F-89D0D93D2D97}"/>
              </a:ext>
            </a:extLst>
          </p:cNvPr>
          <p:cNvCxnSpPr/>
          <p:nvPr/>
        </p:nvCxnSpPr>
        <p:spPr>
          <a:xfrm>
            <a:off x="324056" y="607626"/>
            <a:ext cx="1151601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F66DC3B-3BBD-5A49-9700-4171C6B3672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182" y="642269"/>
            <a:ext cx="11083636" cy="594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618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D39C6D7A-B638-9044-AD21-C8E4BC34FB5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6838" y="9724"/>
            <a:ext cx="10515600" cy="806450"/>
          </a:xfrm>
        </p:spPr>
        <p:txBody>
          <a:bodyPr>
            <a:normAutofit/>
          </a:bodyPr>
          <a:lstStyle/>
          <a:p>
            <a:r>
              <a:rPr lang="es-MX" sz="3600" dirty="0">
                <a:solidFill>
                  <a:srgbClr val="A42044"/>
                </a:solidFill>
                <a:latin typeface="Adobe Caslon Pro" panose="0205050205050A020403" pitchFamily="18" charset="0"/>
              </a:rPr>
              <a:t>Devoluciones y compensaciones</a:t>
            </a:r>
          </a:p>
        </p:txBody>
      </p:sp>
      <p:cxnSp>
        <p:nvCxnSpPr>
          <p:cNvPr id="11" name="Conector recto 10"/>
          <p:cNvCxnSpPr/>
          <p:nvPr/>
        </p:nvCxnSpPr>
        <p:spPr>
          <a:xfrm>
            <a:off x="324056" y="607626"/>
            <a:ext cx="1151601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8BA371B-A7D5-5B41-A022-0924C1BE58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988092"/>
              </p:ext>
            </p:extLst>
          </p:nvPr>
        </p:nvGraphicFramePr>
        <p:xfrm>
          <a:off x="1194411" y="3596321"/>
          <a:ext cx="9803178" cy="1799128"/>
        </p:xfrm>
        <a:graphic>
          <a:graphicData uri="http://schemas.openxmlformats.org/drawingml/2006/table">
            <a:tbl>
              <a:tblPr/>
              <a:tblGrid>
                <a:gridCol w="1000114">
                  <a:extLst>
                    <a:ext uri="{9D8B030D-6E8A-4147-A177-3AD203B41FA5}">
                      <a16:colId xmlns:a16="http://schemas.microsoft.com/office/drawing/2014/main" val="3529628575"/>
                    </a:ext>
                  </a:extLst>
                </a:gridCol>
                <a:gridCol w="2764145">
                  <a:extLst>
                    <a:ext uri="{9D8B030D-6E8A-4147-A177-3AD203B41FA5}">
                      <a16:colId xmlns:a16="http://schemas.microsoft.com/office/drawing/2014/main" val="2221023112"/>
                    </a:ext>
                  </a:extLst>
                </a:gridCol>
                <a:gridCol w="2012973">
                  <a:extLst>
                    <a:ext uri="{9D8B030D-6E8A-4147-A177-3AD203B41FA5}">
                      <a16:colId xmlns:a16="http://schemas.microsoft.com/office/drawing/2014/main" val="3015816365"/>
                    </a:ext>
                  </a:extLst>
                </a:gridCol>
                <a:gridCol w="2012973">
                  <a:extLst>
                    <a:ext uri="{9D8B030D-6E8A-4147-A177-3AD203B41FA5}">
                      <a16:colId xmlns:a16="http://schemas.microsoft.com/office/drawing/2014/main" val="2246006564"/>
                    </a:ext>
                  </a:extLst>
                </a:gridCol>
                <a:gridCol w="2012973">
                  <a:extLst>
                    <a:ext uri="{9D8B030D-6E8A-4147-A177-3AD203B41FA5}">
                      <a16:colId xmlns:a16="http://schemas.microsoft.com/office/drawing/2014/main" val="2755424522"/>
                    </a:ext>
                  </a:extLst>
                </a:gridCol>
              </a:tblGrid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Montserrat"/>
                        </a:rPr>
                        <a:t>IVA + ISR</a:t>
                      </a:r>
                    </a:p>
                  </a:txBody>
                  <a:tcPr marL="100584" marR="100584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71430"/>
                  </a:ext>
                </a:extLst>
              </a:tr>
              <a:tr h="2528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2018</a:t>
                      </a:r>
                    </a:p>
                  </a:txBody>
                  <a:tcPr marL="15342" marR="15342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2019</a:t>
                      </a:r>
                    </a:p>
                  </a:txBody>
                  <a:tcPr marL="15342" marR="1534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absoluto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porcentual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(%)</a:t>
                      </a:r>
                    </a:p>
                  </a:txBody>
                  <a:tcPr marL="15342" marR="1534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6759574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58,750</a:t>
                      </a:r>
                    </a:p>
                  </a:txBody>
                  <a:tcPr marL="15342" marR="15342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72,150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13,400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22.81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328568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Febrero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119,035</a:t>
                      </a:r>
                    </a:p>
                  </a:txBody>
                  <a:tcPr marL="15342" marR="15342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133,669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14,634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12.29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2141107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Marzo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190,761</a:t>
                      </a:r>
                    </a:p>
                  </a:txBody>
                  <a:tcPr marL="15342" marR="15342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198,554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7,793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4.08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3980419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Abril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288,733</a:t>
                      </a:r>
                    </a:p>
                  </a:txBody>
                  <a:tcPr marL="15342" marR="15342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303,646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14,913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5.16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3665649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Mayo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379,420</a:t>
                      </a:r>
                    </a:p>
                  </a:txBody>
                  <a:tcPr marL="15342" marR="15342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371,853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-7,568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-1.99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2264470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Junio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459,623</a:t>
                      </a:r>
                    </a:p>
                  </a:txBody>
                  <a:tcPr marL="15342" marR="15342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435,710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-23,914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-5.20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913205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978A77C-A4CF-C546-A793-0F8B6F1C09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0469452"/>
              </p:ext>
            </p:extLst>
          </p:nvPr>
        </p:nvGraphicFramePr>
        <p:xfrm>
          <a:off x="1194411" y="1205529"/>
          <a:ext cx="9803178" cy="2330791"/>
        </p:xfrm>
        <a:graphic>
          <a:graphicData uri="http://schemas.openxmlformats.org/drawingml/2006/table">
            <a:tbl>
              <a:tblPr/>
              <a:tblGrid>
                <a:gridCol w="1000114">
                  <a:extLst>
                    <a:ext uri="{9D8B030D-6E8A-4147-A177-3AD203B41FA5}">
                      <a16:colId xmlns:a16="http://schemas.microsoft.com/office/drawing/2014/main" val="796599664"/>
                    </a:ext>
                  </a:extLst>
                </a:gridCol>
                <a:gridCol w="1066622">
                  <a:extLst>
                    <a:ext uri="{9D8B030D-6E8A-4147-A177-3AD203B41FA5}">
                      <a16:colId xmlns:a16="http://schemas.microsoft.com/office/drawing/2014/main" val="2526343887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621403250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795749021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396202813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1759444241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2751166317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1873292398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293745406"/>
                    </a:ext>
                  </a:extLst>
                </a:gridCol>
              </a:tblGrid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DEVOLUCIONES Y COMPENSACIONES DE IVA E ISR</a:t>
                      </a:r>
                    </a:p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(MDP de 2019)</a:t>
                      </a:r>
                    </a:p>
                  </a:txBody>
                  <a:tcPr marL="83127" marR="83127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7046775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Montserrat"/>
                        </a:rPr>
                        <a:t>IVA</a:t>
                      </a:r>
                    </a:p>
                  </a:txBody>
                  <a:tcPr marL="83127" marR="83127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Montserrat"/>
                        </a:rPr>
                        <a:t>ISR</a:t>
                      </a:r>
                    </a:p>
                  </a:txBody>
                  <a:tcPr marL="83127" marR="83127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38280"/>
                  </a:ext>
                </a:extLst>
              </a:tr>
              <a:tr h="4375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2018</a:t>
                      </a:r>
                    </a:p>
                  </a:txBody>
                  <a:tcPr marL="8083" marR="8083" marT="889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2019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absoluto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porcentual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(%)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2018</a:t>
                      </a:r>
                    </a:p>
                  </a:txBody>
                  <a:tcPr marL="8083" marR="8083" marT="889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2019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absoluto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porcentual (%)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556396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50,268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65,553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15,285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30.41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8,482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6,597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-1,885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-22.23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8923394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Febrero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102,727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119,855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17,128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16.67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16,307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13,813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-2,494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-15.29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242635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 a Marzo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162,726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169,950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7,223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4.44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28,035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28,604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569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2.03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1677386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 a Abril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226,891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234,379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7,487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3.30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61,842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69,267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7,425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12.01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832690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 a Mayo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290,769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284,216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-6,553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-2.25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88,652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87,637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-1,014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-1.14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502193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Junio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352,514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334,497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-18,018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-5.11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107,109</a:t>
                      </a:r>
                    </a:p>
                  </a:txBody>
                  <a:tcPr marL="8083" marR="8083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101,213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-5,896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-5.50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85551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2074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D39C6D7A-B638-9044-AD21-C8E4BC34FB5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86838" y="9724"/>
            <a:ext cx="10515600" cy="806450"/>
          </a:xfrm>
        </p:spPr>
        <p:txBody>
          <a:bodyPr>
            <a:noAutofit/>
          </a:bodyPr>
          <a:lstStyle/>
          <a:p>
            <a:r>
              <a:rPr lang="es-MX" sz="2800" dirty="0">
                <a:solidFill>
                  <a:srgbClr val="A42044"/>
                </a:solidFill>
                <a:latin typeface="Adobe Caslon Pro" panose="0205050205050A020403" pitchFamily="18" charset="0"/>
              </a:rPr>
              <a:t>5. Devoluciones y compensaciones como % de recaudación bruta</a:t>
            </a:r>
          </a:p>
        </p:txBody>
      </p:sp>
      <p:cxnSp>
        <p:nvCxnSpPr>
          <p:cNvPr id="11" name="Conector recto 10"/>
          <p:cNvCxnSpPr/>
          <p:nvPr/>
        </p:nvCxnSpPr>
        <p:spPr>
          <a:xfrm>
            <a:off x="324056" y="607626"/>
            <a:ext cx="1151601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6B7EDB-DC39-5F4B-A968-26D6F4804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930736"/>
              </p:ext>
            </p:extLst>
          </p:nvPr>
        </p:nvGraphicFramePr>
        <p:xfrm>
          <a:off x="1194411" y="3596321"/>
          <a:ext cx="9803178" cy="1891116"/>
        </p:xfrm>
        <a:graphic>
          <a:graphicData uri="http://schemas.openxmlformats.org/drawingml/2006/table">
            <a:tbl>
              <a:tblPr/>
              <a:tblGrid>
                <a:gridCol w="1000114">
                  <a:extLst>
                    <a:ext uri="{9D8B030D-6E8A-4147-A177-3AD203B41FA5}">
                      <a16:colId xmlns:a16="http://schemas.microsoft.com/office/drawing/2014/main" val="3529628575"/>
                    </a:ext>
                  </a:extLst>
                </a:gridCol>
                <a:gridCol w="2764145">
                  <a:extLst>
                    <a:ext uri="{9D8B030D-6E8A-4147-A177-3AD203B41FA5}">
                      <a16:colId xmlns:a16="http://schemas.microsoft.com/office/drawing/2014/main" val="2221023112"/>
                    </a:ext>
                  </a:extLst>
                </a:gridCol>
                <a:gridCol w="2012973">
                  <a:extLst>
                    <a:ext uri="{9D8B030D-6E8A-4147-A177-3AD203B41FA5}">
                      <a16:colId xmlns:a16="http://schemas.microsoft.com/office/drawing/2014/main" val="3015816365"/>
                    </a:ext>
                  </a:extLst>
                </a:gridCol>
                <a:gridCol w="2012973">
                  <a:extLst>
                    <a:ext uri="{9D8B030D-6E8A-4147-A177-3AD203B41FA5}">
                      <a16:colId xmlns:a16="http://schemas.microsoft.com/office/drawing/2014/main" val="2246006564"/>
                    </a:ext>
                  </a:extLst>
                </a:gridCol>
                <a:gridCol w="2012973">
                  <a:extLst>
                    <a:ext uri="{9D8B030D-6E8A-4147-A177-3AD203B41FA5}">
                      <a16:colId xmlns:a16="http://schemas.microsoft.com/office/drawing/2014/main" val="2755424522"/>
                    </a:ext>
                  </a:extLst>
                </a:gridCol>
              </a:tblGrid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Montserrat"/>
                        </a:rPr>
                        <a:t>IVA + ISR</a:t>
                      </a:r>
                    </a:p>
                  </a:txBody>
                  <a:tcPr marL="100584" marR="100584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671430"/>
                  </a:ext>
                </a:extLst>
              </a:tr>
              <a:tr h="2528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2018</a:t>
                      </a:r>
                    </a:p>
                  </a:txBody>
                  <a:tcPr marL="15342" marR="15342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2019</a:t>
                      </a:r>
                    </a:p>
                  </a:txBody>
                  <a:tcPr marL="15342" marR="1534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absolute</a:t>
                      </a:r>
                    </a:p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(P.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porcentuales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)</a:t>
                      </a:r>
                    </a:p>
                  </a:txBody>
                  <a:tcPr marL="15342" marR="1534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porcentual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(%)</a:t>
                      </a:r>
                    </a:p>
                  </a:txBody>
                  <a:tcPr marL="15342" marR="1534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6759574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17.30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21.05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3.75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21.69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0328568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Febrero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19.45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21.57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2.13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10.93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2141107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Marzo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20.94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21.48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2.61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3980419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Abril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22.49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23.24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0.75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3.33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3665649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Mayo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23.97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23.40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-0.57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-2.39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2264470"/>
                  </a:ext>
                </a:extLst>
              </a:tr>
              <a:tr h="22057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Junio</a:t>
                      </a:r>
                    </a:p>
                  </a:txBody>
                  <a:tcPr marL="15342" marR="15342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24.27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23.18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-1.10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-4.52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913205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3DAA56D-E289-094D-8D9A-1B47A48A35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642597"/>
              </p:ext>
            </p:extLst>
          </p:nvPr>
        </p:nvGraphicFramePr>
        <p:xfrm>
          <a:off x="1194411" y="1205529"/>
          <a:ext cx="9803178" cy="2330791"/>
        </p:xfrm>
        <a:graphic>
          <a:graphicData uri="http://schemas.openxmlformats.org/drawingml/2006/table">
            <a:tbl>
              <a:tblPr/>
              <a:tblGrid>
                <a:gridCol w="1000114">
                  <a:extLst>
                    <a:ext uri="{9D8B030D-6E8A-4147-A177-3AD203B41FA5}">
                      <a16:colId xmlns:a16="http://schemas.microsoft.com/office/drawing/2014/main" val="796599664"/>
                    </a:ext>
                  </a:extLst>
                </a:gridCol>
                <a:gridCol w="1066622">
                  <a:extLst>
                    <a:ext uri="{9D8B030D-6E8A-4147-A177-3AD203B41FA5}">
                      <a16:colId xmlns:a16="http://schemas.microsoft.com/office/drawing/2014/main" val="2526343887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621403250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795749021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396202813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1759444241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2751166317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1873292398"/>
                    </a:ext>
                  </a:extLst>
                </a:gridCol>
                <a:gridCol w="1105206">
                  <a:extLst>
                    <a:ext uri="{9D8B030D-6E8A-4147-A177-3AD203B41FA5}">
                      <a16:colId xmlns:a16="http://schemas.microsoft.com/office/drawing/2014/main" val="293745406"/>
                    </a:ext>
                  </a:extLst>
                </a:gridCol>
              </a:tblGrid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DEVOLUCIONES Y COMPENSACIONES DE IVA E ISR COMO % DE RECAUDACIÓN BRUTA</a:t>
                      </a:r>
                    </a:p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(%)</a:t>
                      </a:r>
                    </a:p>
                  </a:txBody>
                  <a:tcPr marL="83127" marR="83127" marT="889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7046775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Montserrat"/>
                        </a:rPr>
                        <a:t>IVA</a:t>
                      </a:r>
                    </a:p>
                  </a:txBody>
                  <a:tcPr marL="83127" marR="83127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Montserrat"/>
                        </a:rPr>
                        <a:t>ISR</a:t>
                      </a:r>
                    </a:p>
                  </a:txBody>
                  <a:tcPr marL="83127" marR="83127" marT="889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38280"/>
                  </a:ext>
                </a:extLst>
              </a:tr>
              <a:tr h="4375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 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2018</a:t>
                      </a:r>
                    </a:p>
                  </a:txBody>
                  <a:tcPr marL="8083" marR="8083" marT="889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2019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absolute (P.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porcentuales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)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porcentual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(%)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2018</a:t>
                      </a:r>
                    </a:p>
                  </a:txBody>
                  <a:tcPr marL="8083" marR="8083" marT="889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2019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absolute</a:t>
                      </a:r>
                    </a:p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(P.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porcentuales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)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Cambio porcentual (%)</a:t>
                      </a:r>
                    </a:p>
                  </a:txBody>
                  <a:tcPr marL="8083" marR="8083" marT="8891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556396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32.53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41.59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9.06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27.84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4.58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3.56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-1.02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-22.23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8923394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Febrero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Montserrat"/>
                      </a:endParaRP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35.91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41.58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5.67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15.79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4.17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-0.83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-16.66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5242635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 a Marzo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39.67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40.74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1.07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2.70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5.60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5.64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1677386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 a Abril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41.49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42.65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1.16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2.79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8.39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9.15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0.76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9.03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832690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 a Mayo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42.00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41.23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-0.77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-1.83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9.96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9.74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-0.22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-2.17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502193"/>
                  </a:ext>
                </a:extLst>
              </a:tr>
              <a:tr h="2058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Enero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Montserrat"/>
                        </a:rPr>
                        <a:t> a Junio</a:t>
                      </a:r>
                    </a:p>
                  </a:txBody>
                  <a:tcPr marL="8083" marR="8083" marT="8891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41.99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40.78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-1.21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-2.89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10.16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9.55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-0.61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-6.01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85551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40188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2287</TotalTime>
  <Words>531</Words>
  <Application>Microsoft Macintosh PowerPoint</Application>
  <PresentationFormat>Widescreen</PresentationFormat>
  <Paragraphs>328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Adobe Caslon Pro</vt:lpstr>
      <vt:lpstr>Arial</vt:lpstr>
      <vt:lpstr>Bookman Old Style</vt:lpstr>
      <vt:lpstr>Calibri</vt:lpstr>
      <vt:lpstr>Calibri Light</vt:lpstr>
      <vt:lpstr>Helvetica Neue</vt:lpstr>
      <vt:lpstr>Montserrat</vt:lpstr>
      <vt:lpstr>Tema de Office</vt:lpstr>
      <vt:lpstr>PowerPoint Presentation</vt:lpstr>
      <vt:lpstr>3. Evolución de recaudación bruta de IVA e ISR</vt:lpstr>
      <vt:lpstr>Recaudación bruta acumulada</vt:lpstr>
      <vt:lpstr>PowerPoint Presentation</vt:lpstr>
      <vt:lpstr>Devoluciones y compensaciones</vt:lpstr>
      <vt:lpstr>5. Devoluciones y compensaciones como % de recaudación bruta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título título</dc:title>
  <dc:creator>Usuario de Microsoft Office</dc:creator>
  <cp:lastModifiedBy>Microsoft Office User</cp:lastModifiedBy>
  <cp:revision>131</cp:revision>
  <cp:lastPrinted>2019-07-05T15:50:18Z</cp:lastPrinted>
  <dcterms:created xsi:type="dcterms:W3CDTF">2019-06-10T16:39:06Z</dcterms:created>
  <dcterms:modified xsi:type="dcterms:W3CDTF">2019-07-23T18:36:26Z</dcterms:modified>
</cp:coreProperties>
</file>

<file path=docProps/thumbnail.jpeg>
</file>